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9" r:id="rId11"/>
    <p:sldId id="266" r:id="rId12"/>
    <p:sldId id="267" r:id="rId13"/>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422" y="-3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982025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2013796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1500937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2853708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3099431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4073556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122827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311967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1127458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838660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7FB7AF-BBA3-49D8-8B05-8CB17A4E569B}" type="datetimeFigureOut">
              <a:rPr lang="en-AU" smtClean="0"/>
              <a:pPr/>
              <a:t>16/02/2011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4118789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7FB7AF-BBA3-49D8-8B05-8CB17A4E569B}" type="datetimeFigureOut">
              <a:rPr lang="en-AU" smtClean="0"/>
              <a:pPr/>
              <a:t>16/02/2011</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2EE92C-D179-4BB5-A998-166E030FB3F7}" type="slidenum">
              <a:rPr lang="en-AU" smtClean="0"/>
              <a:pPr/>
              <a:t>‹#›</a:t>
            </a:fld>
            <a:endParaRPr lang="en-AU"/>
          </a:p>
        </p:txBody>
      </p:sp>
    </p:spTree>
    <p:extLst>
      <p:ext uri="{BB962C8B-B14F-4D97-AF65-F5344CB8AC3E}">
        <p14:creationId xmlns:p14="http://schemas.microsoft.com/office/powerpoint/2010/main" xmlns="" val="208690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Romanticism and the Imagination</a:t>
            </a:r>
            <a:endParaRPr lang="en-AU" dirty="0"/>
          </a:p>
        </p:txBody>
      </p:sp>
      <p:sp>
        <p:nvSpPr>
          <p:cNvPr id="3" name="Subtitle 2"/>
          <p:cNvSpPr>
            <a:spLocks noGrp="1"/>
          </p:cNvSpPr>
          <p:nvPr>
            <p:ph type="subTitle" idx="1"/>
          </p:nvPr>
        </p:nvSpPr>
        <p:spPr/>
        <p:txBody>
          <a:bodyPr/>
          <a:lstStyle/>
          <a:p>
            <a:r>
              <a:rPr lang="en-AU" dirty="0" smtClean="0"/>
              <a:t>By Lydia Palos</a:t>
            </a:r>
            <a:endParaRPr lang="en-AU" dirty="0"/>
          </a:p>
        </p:txBody>
      </p:sp>
    </p:spTree>
    <p:extLst>
      <p:ext uri="{BB962C8B-B14F-4D97-AF65-F5344CB8AC3E}">
        <p14:creationId xmlns:p14="http://schemas.microsoft.com/office/powerpoint/2010/main" xmlns="" val="4014064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8229600" cy="1143000"/>
          </a:xfrm>
        </p:spPr>
        <p:txBody>
          <a:bodyPr/>
          <a:lstStyle/>
          <a:p>
            <a:r>
              <a:rPr lang="en-AU" dirty="0" smtClean="0"/>
              <a:t>Imagination within the texts</a:t>
            </a:r>
            <a:endParaRPr lang="en-AU" dirty="0"/>
          </a:p>
        </p:txBody>
      </p:sp>
      <p:sp>
        <p:nvSpPr>
          <p:cNvPr id="3" name="Content Placeholder 2"/>
          <p:cNvSpPr>
            <a:spLocks noGrp="1"/>
          </p:cNvSpPr>
          <p:nvPr>
            <p:ph idx="1"/>
          </p:nvPr>
        </p:nvSpPr>
        <p:spPr>
          <a:xfrm>
            <a:off x="827584" y="1600200"/>
            <a:ext cx="7859216" cy="4525963"/>
          </a:xfrm>
        </p:spPr>
        <p:txBody>
          <a:bodyPr>
            <a:normAutofit/>
          </a:bodyPr>
          <a:lstStyle/>
          <a:p>
            <a:pPr>
              <a:buNone/>
            </a:pPr>
            <a:r>
              <a:rPr lang="en-AU" sz="2000" i="1" dirty="0" smtClean="0"/>
              <a:t>A Vindication of the Rights of Woman</a:t>
            </a:r>
            <a:endParaRPr lang="en-AU" sz="2000" i="1" dirty="0" smtClean="0"/>
          </a:p>
          <a:p>
            <a:pPr>
              <a:buFont typeface="Wingdings" pitchFamily="2" charset="2"/>
              <a:buChar char="v"/>
            </a:pPr>
            <a:r>
              <a:rPr lang="en-AU" sz="2000" dirty="0" smtClean="0"/>
              <a:t>Imagination is used as an agent of moral improvement. It is what encouraged her to pursue her beliefs and be optimistic about the future. </a:t>
            </a:r>
          </a:p>
          <a:p>
            <a:pPr>
              <a:buFont typeface="Wingdings" pitchFamily="2" charset="2"/>
              <a:buChar char="v"/>
            </a:pPr>
            <a:endParaRPr lang="en-AU" sz="2000" dirty="0" smtClean="0"/>
          </a:p>
          <a:p>
            <a:pPr>
              <a:buNone/>
            </a:pPr>
            <a:r>
              <a:rPr lang="en-AU" sz="2000" i="1" dirty="0" smtClean="0"/>
              <a:t>Three years she grew in sun and shower</a:t>
            </a:r>
          </a:p>
          <a:p>
            <a:pPr>
              <a:buFont typeface="Wingdings" pitchFamily="2" charset="2"/>
              <a:buChar char="v"/>
            </a:pPr>
            <a:r>
              <a:rPr lang="en-AU" sz="2000" dirty="0" smtClean="0"/>
              <a:t>Persona uses the imagination to grieve for his loved one, Lucy, by making her death seem worthwhile. He uses imagination to take solace in the fact that Lucy is now part of the environment and will live forever, in perfect harmony, with nature.</a:t>
            </a:r>
          </a:p>
          <a:p>
            <a:pPr>
              <a:buFont typeface="Wingdings" pitchFamily="2" charset="2"/>
              <a:buChar char="v"/>
            </a:pPr>
            <a:endParaRPr lang="en-AU" sz="2000" dirty="0" smtClean="0"/>
          </a:p>
          <a:p>
            <a:pPr>
              <a:buFont typeface="Wingdings" pitchFamily="2" charset="2"/>
              <a:buChar char="v"/>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340768"/>
            <a:ext cx="5688632" cy="4525963"/>
          </a:xfrm>
        </p:spPr>
        <p:txBody>
          <a:bodyPr>
            <a:normAutofit/>
          </a:bodyPr>
          <a:lstStyle/>
          <a:p>
            <a:pPr>
              <a:buFont typeface="Wingdings" pitchFamily="2" charset="2"/>
              <a:buChar char="v"/>
            </a:pPr>
            <a:endParaRPr lang="en-AU" sz="2000" dirty="0" smtClean="0"/>
          </a:p>
          <a:p>
            <a:pPr>
              <a:buFont typeface="Wingdings" pitchFamily="2" charset="2"/>
              <a:buChar char="v"/>
            </a:pPr>
            <a:endParaRPr lang="en-AU" sz="2000" dirty="0" smtClean="0"/>
          </a:p>
          <a:p>
            <a:pPr>
              <a:buFont typeface="Wingdings" pitchFamily="2" charset="2"/>
              <a:buChar char="v"/>
            </a:pPr>
            <a:r>
              <a:rPr lang="en-AU" sz="2000" dirty="0" smtClean="0"/>
              <a:t>Coleridge’s poems and ‘Three years she grew in sun and shower’ reflect the values of the Romantic period</a:t>
            </a:r>
          </a:p>
          <a:p>
            <a:pPr>
              <a:buNone/>
            </a:pPr>
            <a:endParaRPr lang="en-AU" sz="2000" dirty="0" smtClean="0"/>
          </a:p>
          <a:p>
            <a:pPr>
              <a:buFont typeface="Wingdings" pitchFamily="2" charset="2"/>
              <a:buChar char="v"/>
            </a:pPr>
            <a:r>
              <a:rPr lang="en-AU" sz="2000" dirty="0" smtClean="0"/>
              <a:t>Mary Wollstonecraft’s ‘A Vindication of the Rights of Woman,’ however, challenge the views that were present within this era.</a:t>
            </a:r>
            <a:endParaRPr lang="en-AU" sz="2000" dirty="0" smtClean="0"/>
          </a:p>
        </p:txBody>
      </p:sp>
      <p:sp>
        <p:nvSpPr>
          <p:cNvPr id="4" name="Title 3"/>
          <p:cNvSpPr>
            <a:spLocks noGrp="1"/>
          </p:cNvSpPr>
          <p:nvPr>
            <p:ph type="title"/>
          </p:nvPr>
        </p:nvSpPr>
        <p:spPr/>
        <p:txBody>
          <a:bodyPr>
            <a:normAutofit fontScale="90000"/>
          </a:bodyPr>
          <a:lstStyle/>
          <a:p>
            <a:r>
              <a:rPr lang="en-US" dirty="0" smtClean="0"/>
              <a:t>Challenge/Reflect the Romantic Period</a:t>
            </a:r>
            <a:endParaRPr lang="en-US"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204864"/>
            <a:ext cx="8229600" cy="1143000"/>
          </a:xfrm>
        </p:spPr>
        <p:txBody>
          <a:bodyPr/>
          <a:lstStyle/>
          <a:p>
            <a:r>
              <a:rPr lang="en-US" dirty="0" smtClean="0"/>
              <a:t>The End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Context</a:t>
            </a:r>
            <a:endParaRPr lang="en-AU" dirty="0"/>
          </a:p>
        </p:txBody>
      </p:sp>
      <p:sp>
        <p:nvSpPr>
          <p:cNvPr id="3" name="Content Placeholder 2"/>
          <p:cNvSpPr>
            <a:spLocks noGrp="1"/>
          </p:cNvSpPr>
          <p:nvPr>
            <p:ph idx="1"/>
          </p:nvPr>
        </p:nvSpPr>
        <p:spPr>
          <a:xfrm>
            <a:off x="827584" y="1600200"/>
            <a:ext cx="7859216" cy="4525963"/>
          </a:xfrm>
        </p:spPr>
        <p:txBody>
          <a:bodyPr>
            <a:normAutofit/>
          </a:bodyPr>
          <a:lstStyle/>
          <a:p>
            <a:pPr>
              <a:buFont typeface="Wingdings" pitchFamily="2" charset="2"/>
              <a:buChar char="v"/>
            </a:pPr>
            <a:r>
              <a:rPr lang="en-AU" sz="2000" dirty="0" smtClean="0"/>
              <a:t>Romanticism emerged within the years from 1789 to 1832</a:t>
            </a:r>
          </a:p>
          <a:p>
            <a:pPr>
              <a:buFont typeface="Wingdings" pitchFamily="2" charset="2"/>
              <a:buChar char="v"/>
            </a:pPr>
            <a:r>
              <a:rPr lang="en-AU" sz="2000" dirty="0" smtClean="0"/>
              <a:t>Shift in values </a:t>
            </a:r>
            <a:r>
              <a:rPr lang="en-AU" sz="2000" dirty="0" smtClean="0"/>
              <a:t> from neoclassicism (reason, rationality, empiricism) towards a expression and poetry that resulted from the sense of the sublime, the supernatural and the transcendental</a:t>
            </a:r>
          </a:p>
          <a:p>
            <a:pPr>
              <a:buFont typeface="Wingdings" pitchFamily="2" charset="2"/>
              <a:buChar char="v"/>
            </a:pPr>
            <a:r>
              <a:rPr lang="en-AU" sz="2000" i="1" dirty="0" smtClean="0"/>
              <a:t>For the Romantic the concept of a given order was </a:t>
            </a:r>
            <a:r>
              <a:rPr lang="en-AU" sz="2000" i="1" dirty="0" smtClean="0"/>
              <a:t> meaningless</a:t>
            </a:r>
            <a:r>
              <a:rPr lang="en-AU" sz="2000" i="1" dirty="0" smtClean="0"/>
              <a:t>. In itself the world had no order to discover. </a:t>
            </a:r>
            <a:r>
              <a:rPr lang="en-AU" sz="2000" i="1" dirty="0" smtClean="0"/>
              <a:t>Order </a:t>
            </a:r>
            <a:r>
              <a:rPr lang="en-AU" sz="2000" i="1" dirty="0" smtClean="0"/>
              <a:t>was something imposed on the world</a:t>
            </a:r>
            <a:r>
              <a:rPr lang="en-AU" sz="2000" i="1" dirty="0" smtClean="0"/>
              <a:t>.’ </a:t>
            </a:r>
            <a:r>
              <a:rPr lang="en-AU" sz="2000" dirty="0" smtClean="0"/>
              <a:t>– Lecturer Ian Johnston</a:t>
            </a:r>
          </a:p>
          <a:p>
            <a:pPr>
              <a:buFont typeface="Wingdings" pitchFamily="2" charset="2"/>
              <a:buChar char="v"/>
            </a:pPr>
            <a:r>
              <a:rPr lang="en-AU" sz="2000" dirty="0" smtClean="0"/>
              <a:t>Towards the </a:t>
            </a:r>
            <a:r>
              <a:rPr lang="en-AU" sz="2000" dirty="0" smtClean="0"/>
              <a:t>end of the 18</a:t>
            </a:r>
            <a:r>
              <a:rPr lang="en-AU" sz="2000" baseline="30000" dirty="0" smtClean="0"/>
              <a:t>th</a:t>
            </a:r>
            <a:r>
              <a:rPr lang="en-AU" sz="2000" dirty="0" smtClean="0"/>
              <a:t> century, emotion overtook reason, as it was seen to be a more pure response to nature. </a:t>
            </a:r>
            <a:endParaRPr lang="en-AU" sz="2000" dirty="0" smtClean="0"/>
          </a:p>
          <a:p>
            <a:pPr>
              <a:buFont typeface="Wingdings" pitchFamily="2" charset="2"/>
              <a:buChar char="v"/>
            </a:pPr>
            <a:r>
              <a:rPr lang="en-AU" sz="2000" dirty="0" smtClean="0"/>
              <a:t>The </a:t>
            </a:r>
            <a:r>
              <a:rPr lang="en-AU" sz="2000" dirty="0" smtClean="0"/>
              <a:t>Romantics believed that emotions opened up the inner as well as the outer world, and helped to understand the relationships between man, nature, and the imagination. </a:t>
            </a:r>
            <a:endParaRPr lang="en-US" sz="2000" dirty="0" smtClean="0"/>
          </a:p>
          <a:p>
            <a:pPr>
              <a:buFont typeface="Wingdings" pitchFamily="2" charset="2"/>
              <a:buChar char="v"/>
            </a:pPr>
            <a:endParaRPr lang="en-AU" sz="2000" dirty="0" smtClean="0"/>
          </a:p>
          <a:p>
            <a:pPr>
              <a:buFont typeface="Wingdings" pitchFamily="2" charset="2"/>
              <a:buChar char="v"/>
            </a:pPr>
            <a:endParaRPr lang="en-AU" sz="2000" dirty="0" smtClean="0"/>
          </a:p>
          <a:p>
            <a:pPr>
              <a:buFont typeface="Wingdings" pitchFamily="2" charset="2"/>
              <a:buChar char="v"/>
            </a:pPr>
            <a:endParaRPr lang="en-AU" sz="2000" dirty="0" smtClean="0"/>
          </a:p>
          <a:p>
            <a:pPr>
              <a:buFont typeface="Wingdings" pitchFamily="2" charset="2"/>
              <a:buChar char="v"/>
            </a:pPr>
            <a:endParaRPr lang="en-AU" sz="2000" dirty="0" smtClean="0"/>
          </a:p>
          <a:p>
            <a:pPr>
              <a:buFont typeface="Wingdings" pitchFamily="2" charset="2"/>
              <a:buChar char="v"/>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Power of the Imagination</a:t>
            </a:r>
            <a:endParaRPr lang="en-AU" dirty="0"/>
          </a:p>
        </p:txBody>
      </p:sp>
      <p:sp>
        <p:nvSpPr>
          <p:cNvPr id="3" name="Content Placeholder 2"/>
          <p:cNvSpPr>
            <a:spLocks noGrp="1"/>
          </p:cNvSpPr>
          <p:nvPr>
            <p:ph idx="1"/>
          </p:nvPr>
        </p:nvSpPr>
        <p:spPr>
          <a:xfrm>
            <a:off x="683568" y="1628800"/>
            <a:ext cx="8229600" cy="4525963"/>
          </a:xfrm>
        </p:spPr>
        <p:txBody>
          <a:bodyPr>
            <a:normAutofit/>
          </a:bodyPr>
          <a:lstStyle/>
          <a:p>
            <a:pPr>
              <a:buFont typeface="Wingdings" pitchFamily="2" charset="2"/>
              <a:buChar char="v"/>
            </a:pPr>
            <a:r>
              <a:rPr lang="en-AU" sz="2400" dirty="0" smtClean="0"/>
              <a:t>For the Romantics, imagination became the medium for creative insight, inspiration and individuality. </a:t>
            </a:r>
          </a:p>
          <a:p>
            <a:pPr>
              <a:buFont typeface="Wingdings" pitchFamily="2" charset="2"/>
              <a:buChar char="v"/>
            </a:pPr>
            <a:r>
              <a:rPr lang="en-AU" sz="2400" dirty="0" smtClean="0"/>
              <a:t>The Romantics had great confidence in the ability of the human imagination to create connections between the inner mind and the outer world of nature. </a:t>
            </a:r>
          </a:p>
          <a:p>
            <a:pPr>
              <a:buFont typeface="Wingdings" pitchFamily="2" charset="2"/>
              <a:buChar char="v"/>
            </a:pPr>
            <a:r>
              <a:rPr lang="en-AU" sz="2400" dirty="0" smtClean="0"/>
              <a:t>It was seen that, with the use of imagination, a mortal human mind or soul could connect with the mysterious and the divine. </a:t>
            </a:r>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Quotes </a:t>
            </a:r>
            <a:endParaRPr lang="en-AU" dirty="0"/>
          </a:p>
        </p:txBody>
      </p:sp>
      <p:sp>
        <p:nvSpPr>
          <p:cNvPr id="3" name="Content Placeholder 2"/>
          <p:cNvSpPr>
            <a:spLocks noGrp="1"/>
          </p:cNvSpPr>
          <p:nvPr>
            <p:ph idx="1"/>
          </p:nvPr>
        </p:nvSpPr>
        <p:spPr>
          <a:xfrm>
            <a:off x="683568" y="1600200"/>
            <a:ext cx="8003232" cy="4525963"/>
          </a:xfrm>
        </p:spPr>
        <p:txBody>
          <a:bodyPr>
            <a:normAutofit fontScale="85000" lnSpcReduction="10000"/>
          </a:bodyPr>
          <a:lstStyle/>
          <a:p>
            <a:pPr lvl="0"/>
            <a:r>
              <a:rPr lang="en-AU" sz="2400" dirty="0" smtClean="0"/>
              <a:t>‘the </a:t>
            </a:r>
            <a:r>
              <a:rPr lang="en-AU" sz="2400" dirty="0" smtClean="0"/>
              <a:t>spontaneous overflow of powerful feelings</a:t>
            </a:r>
            <a:r>
              <a:rPr lang="en-AU" sz="2400" dirty="0" smtClean="0"/>
              <a:t>’- </a:t>
            </a:r>
            <a:r>
              <a:rPr lang="en-AU" sz="2400" dirty="0" smtClean="0">
                <a:solidFill>
                  <a:srgbClr val="FF0000"/>
                </a:solidFill>
              </a:rPr>
              <a:t>William Wordsworth</a:t>
            </a:r>
            <a:endParaRPr lang="en-US" sz="2400" dirty="0" smtClean="0">
              <a:solidFill>
                <a:srgbClr val="FF0000"/>
              </a:solidFill>
            </a:endParaRPr>
          </a:p>
          <a:p>
            <a:pPr lvl="0"/>
            <a:r>
              <a:rPr lang="en-AU" sz="2400" dirty="0" smtClean="0"/>
              <a:t>‘…seizing upon the sense and imagination, </a:t>
            </a:r>
            <a:r>
              <a:rPr lang="en-AU" sz="2400" dirty="0" smtClean="0"/>
              <a:t>captivate </a:t>
            </a:r>
            <a:r>
              <a:rPr lang="en-AU" sz="2400" dirty="0" smtClean="0"/>
              <a:t>the soul before the understanding is ready to either join with them or to oppose them.’- </a:t>
            </a:r>
            <a:r>
              <a:rPr lang="en-AU" sz="2400" dirty="0" smtClean="0">
                <a:solidFill>
                  <a:srgbClr val="FF0000"/>
                </a:solidFill>
              </a:rPr>
              <a:t>Edmund Burke</a:t>
            </a:r>
            <a:endParaRPr lang="en-US" sz="2400" dirty="0" smtClean="0">
              <a:solidFill>
                <a:srgbClr val="FF0000"/>
              </a:solidFill>
            </a:endParaRPr>
          </a:p>
          <a:p>
            <a:pPr lvl="0"/>
            <a:r>
              <a:rPr lang="en-AU" sz="2400" dirty="0" smtClean="0"/>
              <a:t>‘…the imagination is the true fire, stolen from heaven, to animate this cold creature of clay, producing all those fine sympathies that lead to rapture, rendering men social by expanding their hearts…’ – </a:t>
            </a:r>
            <a:r>
              <a:rPr lang="en-AU" sz="2400" dirty="0" smtClean="0">
                <a:solidFill>
                  <a:srgbClr val="FF0000"/>
                </a:solidFill>
              </a:rPr>
              <a:t>Mary Wollstonecraft</a:t>
            </a:r>
            <a:endParaRPr lang="en-US" sz="2400" dirty="0" smtClean="0">
              <a:solidFill>
                <a:srgbClr val="FF0000"/>
              </a:solidFill>
            </a:endParaRPr>
          </a:p>
          <a:p>
            <a:pPr lvl="0"/>
            <a:r>
              <a:rPr lang="en-AU" sz="2400" dirty="0" smtClean="0"/>
              <a:t>‘The imagination is the distinguishing characteristic of a man as a progressive being…regarding themselves in the future, and contemplating the possible moral and intellectual advance towards perfection…thus we are for the most part able to realise what we will, and thus we accomplish the end of our being. The contemplation of futurity inspires humanity of soul in our judgement of the present.’ – </a:t>
            </a:r>
            <a:r>
              <a:rPr lang="en-AU" sz="2400" dirty="0" smtClean="0"/>
              <a:t>		</a:t>
            </a:r>
            <a:r>
              <a:rPr lang="en-AU" sz="2400" dirty="0" smtClean="0">
                <a:solidFill>
                  <a:srgbClr val="FF0000"/>
                </a:solidFill>
              </a:rPr>
              <a:t>Samuel </a:t>
            </a:r>
            <a:r>
              <a:rPr lang="en-AU" sz="2400" dirty="0" smtClean="0">
                <a:solidFill>
                  <a:srgbClr val="FF0000"/>
                </a:solidFill>
              </a:rPr>
              <a:t>T. Coleridge</a:t>
            </a:r>
            <a:endParaRPr lang="en-US" sz="2400" dirty="0" smtClean="0">
              <a:solidFill>
                <a:srgbClr val="FF0000"/>
              </a:solidFill>
            </a:endParaRPr>
          </a:p>
          <a:p>
            <a:pPr>
              <a:buFont typeface="Wingdings" pitchFamily="2" charset="2"/>
              <a:buChar char="v"/>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229600" cy="1143000"/>
          </a:xfrm>
        </p:spPr>
        <p:txBody>
          <a:bodyPr>
            <a:normAutofit fontScale="90000"/>
          </a:bodyPr>
          <a:lstStyle/>
          <a:p>
            <a:r>
              <a:rPr lang="en-AU" dirty="0" smtClean="0"/>
              <a:t>‘Three years she grew in sun and shower</a:t>
            </a:r>
            <a:endParaRPr lang="en-AU" dirty="0"/>
          </a:p>
        </p:txBody>
      </p:sp>
      <p:sp>
        <p:nvSpPr>
          <p:cNvPr id="3" name="Content Placeholder 2"/>
          <p:cNvSpPr>
            <a:spLocks noGrp="1"/>
          </p:cNvSpPr>
          <p:nvPr>
            <p:ph idx="1"/>
          </p:nvPr>
        </p:nvSpPr>
        <p:spPr>
          <a:xfrm>
            <a:off x="1043608" y="1772816"/>
            <a:ext cx="7643192" cy="4525963"/>
          </a:xfrm>
        </p:spPr>
        <p:txBody>
          <a:bodyPr>
            <a:normAutofit/>
          </a:bodyPr>
          <a:lstStyle/>
          <a:p>
            <a:pPr>
              <a:buFont typeface="Wingdings" pitchFamily="2" charset="2"/>
              <a:buChar char="v"/>
            </a:pPr>
            <a:r>
              <a:rPr lang="en-AU" sz="2400" dirty="0" smtClean="0"/>
              <a:t>The </a:t>
            </a:r>
            <a:r>
              <a:rPr lang="en-AU" sz="2400" dirty="0" smtClean="0"/>
              <a:t>persona is grieving his lover, Lucy’s death and remembers her time on the earth. </a:t>
            </a:r>
            <a:endParaRPr lang="en-AU" sz="2400" dirty="0" smtClean="0"/>
          </a:p>
          <a:p>
            <a:pPr>
              <a:buFont typeface="Wingdings" pitchFamily="2" charset="2"/>
              <a:buChar char="v"/>
            </a:pPr>
            <a:r>
              <a:rPr lang="en-AU" sz="2400" dirty="0" smtClean="0"/>
              <a:t>Uses personification of Nature to make it seem that Lucy’s death was worthwhile and less tragic:  </a:t>
            </a:r>
            <a:r>
              <a:rPr lang="en-AU" sz="2400" dirty="0" smtClean="0"/>
              <a:t> </a:t>
            </a:r>
            <a:r>
              <a:rPr lang="en-AU" sz="2400" i="1" dirty="0" smtClean="0"/>
              <a:t>‘A lovelier flower on earth was never sown; This child I myself will take; She shall be mine, and I will make A lady of my </a:t>
            </a:r>
            <a:r>
              <a:rPr lang="en-AU" sz="2400" i="1" dirty="0" smtClean="0"/>
              <a:t>own’</a:t>
            </a:r>
          </a:p>
          <a:p>
            <a:pPr>
              <a:buFont typeface="Wingdings" pitchFamily="2" charset="2"/>
              <a:buChar char="v"/>
            </a:pPr>
            <a:r>
              <a:rPr lang="en-AU" sz="2400" dirty="0" smtClean="0"/>
              <a:t>This poem depicts the narrator’s acceptance of Lucy’s death and the realisation that she will live on in his memories and in the landscape around him</a:t>
            </a:r>
            <a:endParaRPr lang="en-AU" sz="2400" dirty="0" smtClean="0"/>
          </a:p>
          <a:p>
            <a:pPr>
              <a:buFont typeface="Wingdings" pitchFamily="2" charset="2"/>
              <a:buChar char="v"/>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 Vindication of the Rights of Woman</a:t>
            </a:r>
            <a:endParaRPr lang="en-AU" dirty="0"/>
          </a:p>
        </p:txBody>
      </p:sp>
      <p:sp>
        <p:nvSpPr>
          <p:cNvPr id="3" name="Content Placeholder 2"/>
          <p:cNvSpPr>
            <a:spLocks noGrp="1"/>
          </p:cNvSpPr>
          <p:nvPr>
            <p:ph idx="1"/>
          </p:nvPr>
        </p:nvSpPr>
        <p:spPr>
          <a:xfrm>
            <a:off x="1763688" y="1772816"/>
            <a:ext cx="6635080" cy="4525963"/>
          </a:xfrm>
        </p:spPr>
        <p:txBody>
          <a:bodyPr>
            <a:normAutofit/>
          </a:bodyPr>
          <a:lstStyle/>
          <a:p>
            <a:pPr>
              <a:buFont typeface="Wingdings" pitchFamily="2" charset="2"/>
              <a:buChar char="v"/>
            </a:pPr>
            <a:r>
              <a:rPr lang="en-AU" sz="2400" dirty="0" smtClean="0"/>
              <a:t>Mary Wollstonecraft expresses her views and beliefs that women should be educated and have the same fundamental rights as </a:t>
            </a:r>
            <a:r>
              <a:rPr lang="en-AU" sz="2400" dirty="0" smtClean="0"/>
              <a:t>men</a:t>
            </a:r>
          </a:p>
          <a:p>
            <a:pPr>
              <a:buFont typeface="Wingdings" pitchFamily="2" charset="2"/>
              <a:buChar char="v"/>
            </a:pPr>
            <a:r>
              <a:rPr lang="en-AU" sz="2400" dirty="0" smtClean="0"/>
              <a:t>Believes that rational education was a means for an individual to rise to their full potential and become equal to men</a:t>
            </a:r>
          </a:p>
          <a:p>
            <a:pPr>
              <a:buFont typeface="Wingdings" pitchFamily="2" charset="2"/>
              <a:buChar char="v"/>
            </a:pPr>
            <a:endParaRPr lang="en-AU" sz="2400" dirty="0" smtClean="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Contrast/Similarities</a:t>
            </a:r>
            <a:endParaRPr lang="en-AU" dirty="0"/>
          </a:p>
        </p:txBody>
      </p:sp>
      <p:graphicFrame>
        <p:nvGraphicFramePr>
          <p:cNvPr id="4" name="Content Placeholder 3"/>
          <p:cNvGraphicFramePr>
            <a:graphicFrameLocks noGrp="1"/>
          </p:cNvGraphicFramePr>
          <p:nvPr>
            <p:ph idx="1"/>
          </p:nvPr>
        </p:nvGraphicFramePr>
        <p:xfrm>
          <a:off x="539552" y="1628800"/>
          <a:ext cx="8229600" cy="4446373"/>
        </p:xfrm>
        <a:graphic>
          <a:graphicData uri="http://schemas.openxmlformats.org/drawingml/2006/table">
            <a:tbl>
              <a:tblPr firstRow="1" bandRow="1">
                <a:tableStyleId>{46F890A9-2807-4EBB-B81D-B2AA78EC7F39}</a:tableStyleId>
              </a:tblPr>
              <a:tblGrid>
                <a:gridCol w="4114800"/>
                <a:gridCol w="4114800"/>
              </a:tblGrid>
              <a:tr h="514453">
                <a:tc>
                  <a:txBody>
                    <a:bodyPr/>
                    <a:lstStyle/>
                    <a:p>
                      <a:pPr algn="ctr"/>
                      <a:r>
                        <a:rPr lang="en-US" sz="2400" dirty="0" smtClean="0"/>
                        <a:t>Similarities</a:t>
                      </a:r>
                      <a:endParaRPr lang="en-US" sz="2400" dirty="0"/>
                    </a:p>
                  </a:txBody>
                  <a:tcPr/>
                </a:tc>
                <a:tc>
                  <a:txBody>
                    <a:bodyPr/>
                    <a:lstStyle/>
                    <a:p>
                      <a:pPr algn="ctr"/>
                      <a:r>
                        <a:rPr lang="en-US" sz="2400" dirty="0" smtClean="0"/>
                        <a:t>Differences</a:t>
                      </a:r>
                      <a:endParaRPr lang="en-US" sz="2400" dirty="0"/>
                    </a:p>
                  </a:txBody>
                  <a:tcPr/>
                </a:tc>
              </a:tr>
              <a:tr h="1141873">
                <a:tc>
                  <a:txBody>
                    <a:bodyPr/>
                    <a:lstStyle/>
                    <a:p>
                      <a:r>
                        <a:rPr lang="en-US" sz="2400" dirty="0" smtClean="0"/>
                        <a:t>Both Romantic</a:t>
                      </a:r>
                      <a:r>
                        <a:rPr lang="en-US" sz="2400" baseline="0" dirty="0" smtClean="0"/>
                        <a:t> Texts</a:t>
                      </a:r>
                      <a:endParaRPr lang="en-US" sz="2400" dirty="0"/>
                    </a:p>
                  </a:txBody>
                  <a:tcPr/>
                </a:tc>
                <a:tc>
                  <a:txBody>
                    <a:bodyPr/>
                    <a:lstStyle/>
                    <a:p>
                      <a:r>
                        <a:rPr lang="en-US" sz="2400" dirty="0" smtClean="0"/>
                        <a:t>‘A Vindication</a:t>
                      </a:r>
                      <a:r>
                        <a:rPr lang="en-US" sz="2400" baseline="0" dirty="0" smtClean="0"/>
                        <a:t> of the Rights of Woman’ is written by a woman, whilst, ‘Three years she grew in sun and shower ‘ is by a man.</a:t>
                      </a:r>
                      <a:endParaRPr lang="en-US" sz="2400" dirty="0"/>
                    </a:p>
                  </a:txBody>
                  <a:tcPr/>
                </a:tc>
              </a:tr>
              <a:tr h="876321">
                <a:tc>
                  <a:txBody>
                    <a:bodyPr/>
                    <a:lstStyle/>
                    <a:p>
                      <a:r>
                        <a:rPr lang="en-US" sz="2400" dirty="0" smtClean="0"/>
                        <a:t>Both use the</a:t>
                      </a:r>
                      <a:r>
                        <a:rPr lang="en-US" sz="2400" baseline="0" dirty="0" smtClean="0"/>
                        <a:t> imagination to inform, illuminate and transform human experience</a:t>
                      </a:r>
                      <a:endParaRPr lang="en-US" sz="2400" dirty="0"/>
                    </a:p>
                  </a:txBody>
                  <a:tcPr/>
                </a:tc>
                <a:tc>
                  <a:txBody>
                    <a:bodyPr/>
                    <a:lstStyle/>
                    <a:p>
                      <a:r>
                        <a:rPr lang="en-US" sz="2400" dirty="0" smtClean="0"/>
                        <a:t>‘A Vindication’ is a</a:t>
                      </a:r>
                      <a:r>
                        <a:rPr lang="en-US" sz="2400" baseline="0" dirty="0" smtClean="0"/>
                        <a:t> novel, ‘Three years’ is a poem</a:t>
                      </a:r>
                      <a:endParaRPr lang="en-US" sz="2400" dirty="0"/>
                    </a:p>
                  </a:txBody>
                  <a:tcPr/>
                </a:tc>
              </a:tr>
              <a:tr h="610770">
                <a:tc>
                  <a:txBody>
                    <a:bodyPr/>
                    <a:lstStyle/>
                    <a:p>
                      <a:r>
                        <a:rPr lang="en-US" sz="2400" dirty="0" smtClean="0"/>
                        <a:t>Both within the first</a:t>
                      </a:r>
                      <a:r>
                        <a:rPr lang="en-US" sz="2400" baseline="0" dirty="0" smtClean="0"/>
                        <a:t> generation of Romantic writers</a:t>
                      </a:r>
                      <a:endParaRPr lang="en-US" sz="2400" dirty="0"/>
                    </a:p>
                  </a:txBody>
                  <a:tcPr/>
                </a:tc>
                <a:tc>
                  <a:txBody>
                    <a:bodyPr/>
                    <a:lstStyle/>
                    <a:p>
                      <a:r>
                        <a:rPr lang="en-US" sz="2400" dirty="0" smtClean="0"/>
                        <a:t>‘A Vindication’ is non-fiction and is an opinion, ‘Three years’ is totally</a:t>
                      </a:r>
                      <a:r>
                        <a:rPr lang="en-US" sz="2400" baseline="0" dirty="0" smtClean="0"/>
                        <a:t> fictitious</a:t>
                      </a:r>
                      <a:endParaRPr lang="en-US" sz="2400" dirty="0"/>
                    </a:p>
                  </a:txBody>
                  <a:tcPr/>
                </a:tc>
              </a:tr>
            </a:tbl>
          </a:graphicData>
        </a:graphic>
      </p:graphicFrame>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Inform, Illuminate and Transform</a:t>
            </a:r>
            <a:endParaRPr lang="en-AU" dirty="0"/>
          </a:p>
        </p:txBody>
      </p:sp>
      <p:sp>
        <p:nvSpPr>
          <p:cNvPr id="3" name="Content Placeholder 2"/>
          <p:cNvSpPr>
            <a:spLocks noGrp="1"/>
          </p:cNvSpPr>
          <p:nvPr>
            <p:ph idx="1"/>
          </p:nvPr>
        </p:nvSpPr>
        <p:spPr>
          <a:xfrm>
            <a:off x="1691680" y="1484784"/>
            <a:ext cx="7077472" cy="4525963"/>
          </a:xfrm>
        </p:spPr>
        <p:txBody>
          <a:bodyPr>
            <a:normAutofit lnSpcReduction="10000"/>
          </a:bodyPr>
          <a:lstStyle/>
          <a:p>
            <a:pPr>
              <a:buFont typeface="Wingdings" pitchFamily="2" charset="2"/>
              <a:buChar char="v"/>
            </a:pPr>
            <a:r>
              <a:rPr lang="en-AU" u="sng" dirty="0" smtClean="0"/>
              <a:t>Inform</a:t>
            </a:r>
            <a:r>
              <a:rPr lang="en-AU" dirty="0" smtClean="0"/>
              <a:t>: to make a comment on, to </a:t>
            </a:r>
            <a:r>
              <a:rPr lang="en-AU" dirty="0" smtClean="0"/>
              <a:t>describe</a:t>
            </a:r>
          </a:p>
          <a:p>
            <a:pPr>
              <a:buNone/>
            </a:pPr>
            <a:endParaRPr lang="en-US" dirty="0" smtClean="0"/>
          </a:p>
          <a:p>
            <a:pPr>
              <a:buFont typeface="Wingdings" pitchFamily="2" charset="2"/>
              <a:buChar char="v"/>
            </a:pPr>
            <a:r>
              <a:rPr lang="en-AU" u="sng" dirty="0" smtClean="0"/>
              <a:t>Illuminate</a:t>
            </a:r>
            <a:r>
              <a:rPr lang="en-AU" dirty="0" smtClean="0"/>
              <a:t>: To shine light on, reveal </a:t>
            </a:r>
            <a:r>
              <a:rPr lang="en-AU" dirty="0" smtClean="0"/>
              <a:t>facts</a:t>
            </a:r>
          </a:p>
          <a:p>
            <a:pPr>
              <a:buNone/>
            </a:pPr>
            <a:endParaRPr lang="en-US" dirty="0" smtClean="0"/>
          </a:p>
          <a:p>
            <a:pPr>
              <a:buFont typeface="Wingdings" pitchFamily="2" charset="2"/>
              <a:buChar char="v"/>
            </a:pPr>
            <a:r>
              <a:rPr lang="en-AU" u="sng" dirty="0" smtClean="0"/>
              <a:t>Transform</a:t>
            </a:r>
            <a:r>
              <a:rPr lang="en-AU" dirty="0" smtClean="0"/>
              <a:t>: To alter/change human experience, could result from a change in </a:t>
            </a:r>
            <a:r>
              <a:rPr lang="en-AU" dirty="0" smtClean="0"/>
              <a:t>   perspectives</a:t>
            </a:r>
            <a:r>
              <a:rPr lang="en-AU" dirty="0" smtClean="0"/>
              <a:t>, etc.</a:t>
            </a:r>
            <a:endParaRPr lang="en-US" dirty="0" smtClean="0"/>
          </a:p>
          <a:p>
            <a:pPr>
              <a:buNone/>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8229600" cy="1143000"/>
          </a:xfrm>
        </p:spPr>
        <p:txBody>
          <a:bodyPr/>
          <a:lstStyle/>
          <a:p>
            <a:r>
              <a:rPr lang="en-AU" dirty="0" smtClean="0"/>
              <a:t>Imagination within the texts</a:t>
            </a:r>
            <a:endParaRPr lang="en-AU" dirty="0"/>
          </a:p>
        </p:txBody>
      </p:sp>
      <p:sp>
        <p:nvSpPr>
          <p:cNvPr id="3" name="Content Placeholder 2"/>
          <p:cNvSpPr>
            <a:spLocks noGrp="1"/>
          </p:cNvSpPr>
          <p:nvPr>
            <p:ph idx="1"/>
          </p:nvPr>
        </p:nvSpPr>
        <p:spPr>
          <a:xfrm>
            <a:off x="827584" y="1600200"/>
            <a:ext cx="7859216" cy="4525963"/>
          </a:xfrm>
        </p:spPr>
        <p:txBody>
          <a:bodyPr>
            <a:normAutofit/>
          </a:bodyPr>
          <a:lstStyle/>
          <a:p>
            <a:pPr>
              <a:buNone/>
            </a:pPr>
            <a:r>
              <a:rPr lang="en-AU" sz="2000" i="1" dirty="0" smtClean="0"/>
              <a:t>This lime tree bower my prison</a:t>
            </a:r>
            <a:endParaRPr lang="en-AU" sz="2000" dirty="0" smtClean="0"/>
          </a:p>
          <a:p>
            <a:pPr>
              <a:buFont typeface="Wingdings" pitchFamily="2" charset="2"/>
              <a:buChar char="v"/>
            </a:pPr>
            <a:r>
              <a:rPr lang="en-AU" sz="2000" dirty="0" smtClean="0"/>
              <a:t>Uses imagination to enable the persona to escape from his prison in reality and realises that he embarked on an imaginative journey</a:t>
            </a:r>
          </a:p>
          <a:p>
            <a:pPr>
              <a:buFont typeface="Wingdings" pitchFamily="2" charset="2"/>
              <a:buChar char="v"/>
            </a:pPr>
            <a:endParaRPr lang="en-AU" sz="2000" dirty="0" smtClean="0"/>
          </a:p>
          <a:p>
            <a:pPr>
              <a:buNone/>
            </a:pPr>
            <a:r>
              <a:rPr lang="en-AU" sz="2000" i="1" dirty="0" smtClean="0"/>
              <a:t>Frost at Midnight</a:t>
            </a:r>
          </a:p>
          <a:p>
            <a:pPr>
              <a:buFont typeface="Wingdings" pitchFamily="2" charset="2"/>
              <a:buChar char="v"/>
            </a:pPr>
            <a:r>
              <a:rPr lang="en-AU" sz="2000" dirty="0" smtClean="0"/>
              <a:t>Persona uses the imagination to remember his childhood. He also uses it to picture how he would like his son to grow up with nature.</a:t>
            </a:r>
          </a:p>
          <a:p>
            <a:pPr>
              <a:buFont typeface="Wingdings" pitchFamily="2" charset="2"/>
              <a:buChar char="v"/>
            </a:pPr>
            <a:endParaRPr lang="en-AU" sz="2000" dirty="0" smtClean="0"/>
          </a:p>
          <a:p>
            <a:pPr>
              <a:buFont typeface="Wingdings" pitchFamily="2" charset="2"/>
              <a:buChar char="v"/>
            </a:pPr>
            <a:endParaRPr lang="en-AU" sz="2000" dirty="0" smtClean="0"/>
          </a:p>
          <a:p>
            <a:pPr>
              <a:buFont typeface="Wingdings" pitchFamily="2" charset="2"/>
              <a:buChar char="v"/>
            </a:pPr>
            <a:endParaRPr lang="en-AU" sz="2400" dirty="0"/>
          </a:p>
        </p:txBody>
      </p:sp>
    </p:spTree>
    <p:extLst>
      <p:ext uri="{BB962C8B-B14F-4D97-AF65-F5344CB8AC3E}">
        <p14:creationId xmlns:p14="http://schemas.microsoft.com/office/powerpoint/2010/main" xmlns="" val="21551582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Romanticism and the Imagination&amp;quot;&quot;/&gt;&lt;property id=&quot;20307&quot; value=&quot;256&quot;/&gt;&lt;/object&gt;&lt;object type=&quot;3&quot; unique_id=&quot;10005&quot;&gt;&lt;property id=&quot;20148&quot; value=&quot;5&quot;/&gt;&lt;property id=&quot;20300&quot; value=&quot;Slide 2 - &amp;quot;Context&amp;quot;&quot;/&gt;&lt;property id=&quot;20307&quot; value=&quot;257&quot;/&gt;&lt;/object&gt;&lt;object type=&quot;3&quot; unique_id=&quot;10006&quot;&gt;&lt;property id=&quot;20148&quot; value=&quot;5&quot;/&gt;&lt;property id=&quot;20300&quot; value=&quot;Slide 3 - &amp;quot;The Power of the Imagination&amp;quot;&quot;/&gt;&lt;property id=&quot;20307&quot; value=&quot;259&quot;/&gt;&lt;/object&gt;&lt;object type=&quot;3&quot; unique_id=&quot;10007&quot;&gt;&lt;property id=&quot;20148&quot; value=&quot;5&quot;/&gt;&lt;property id=&quot;20300&quot; value=&quot;Slide 4 - &amp;quot;Quotes &amp;quot;&quot;/&gt;&lt;property id=&quot;20307&quot; value=&quot;260&quot;/&gt;&lt;/object&gt;&lt;object type=&quot;3&quot; unique_id=&quot;10008&quot;&gt;&lt;property id=&quot;20148&quot; value=&quot;5&quot;/&gt;&lt;property id=&quot;20300&quot; value=&quot;Slide 5 - &amp;quot;‘Three years she grew in sun and shower&amp;quot;&quot;/&gt;&lt;property id=&quot;20307&quot; value=&quot;261&quot;/&gt;&lt;/object&gt;&lt;object type=&quot;3&quot; unique_id=&quot;10009&quot;&gt;&lt;property id=&quot;20148&quot; value=&quot;5&quot;/&gt;&lt;property id=&quot;20300&quot; value=&quot;Slide 6 - &amp;quot;A Vindication of the Rights of Woman&amp;quot;&quot;/&gt;&lt;property id=&quot;20307&quot; value=&quot;262&quot;/&gt;&lt;/object&gt;&lt;object type=&quot;3&quot; unique_id=&quot;10010&quot;&gt;&lt;property id=&quot;20148&quot; value=&quot;5&quot;/&gt;&lt;property id=&quot;20300&quot; value=&quot;Slide 7 - &amp;quot;Contrast/Similarities&amp;quot;&quot;/&gt;&lt;property id=&quot;20307&quot; value=&quot;263&quot;/&gt;&lt;/object&gt;&lt;object type=&quot;3&quot; unique_id=&quot;10011&quot;&gt;&lt;property id=&quot;20148&quot; value=&quot;5&quot;/&gt;&lt;property id=&quot;20300&quot; value=&quot;Slide 8 - &amp;quot;Inform, Illuminate and Transform&amp;quot;&quot;/&gt;&lt;property id=&quot;20307&quot; value=&quot;264&quot;/&gt;&lt;/object&gt;&lt;object type=&quot;3&quot; unique_id=&quot;10582&quot;&gt;&lt;property id=&quot;20148&quot; value=&quot;5&quot;/&gt;&lt;property id=&quot;20300&quot; value=&quot;Slide 9 - &amp;quot;Imagination within the texts&amp;quot;&quot;/&gt;&lt;property id=&quot;20307&quot; value=&quot;265&quot;/&gt;&lt;/object&gt;&lt;object type=&quot;3&quot; unique_id=&quot;10930&quot;&gt;&lt;property id=&quot;20148&quot; value=&quot;5&quot;/&gt;&lt;property id=&quot;20300&quot; value=&quot;Slide 11 - &amp;quot;Challenge/Reflect the Romantic Period&amp;quot;&quot;/&gt;&lt;property id=&quot;20307&quot; value=&quot;266&quot;/&gt;&lt;/object&gt;&lt;object type=&quot;3&quot; unique_id=&quot;11183&quot;&gt;&lt;property id=&quot;20148&quot; value=&quot;5&quot;/&gt;&lt;property id=&quot;20300&quot; value=&quot;Slide 12 - &amp;quot;The End&amp;quot;&quot;/&gt;&lt;property id=&quot;20307&quot; value=&quot;267&quot;/&gt;&lt;/object&gt;&lt;object type=&quot;3&quot; unique_id=&quot;11574&quot;&gt;&lt;property id=&quot;20148&quot; value=&quot;5&quot;/&gt;&lt;property id=&quot;20300&quot; value=&quot;Slide 10 - &amp;quot;Imagination within the texts&amp;quot;&quot;/&gt;&lt;property id=&quot;20307&quot; value=&quot;269&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845</Words>
  <Application>Microsoft Office PowerPoint</Application>
  <PresentationFormat>On-screen Show (4:3)</PresentationFormat>
  <Paragraphs>62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Romanticism and the Imagination</vt:lpstr>
      <vt:lpstr>Context</vt:lpstr>
      <vt:lpstr>The Power of the Imagination</vt:lpstr>
      <vt:lpstr>Quotes </vt:lpstr>
      <vt:lpstr>‘Three years she grew in sun and shower</vt:lpstr>
      <vt:lpstr>A Vindication of the Rights of Woman</vt:lpstr>
      <vt:lpstr>Contrast/Similarities</vt:lpstr>
      <vt:lpstr>Inform, Illuminate and Transform</vt:lpstr>
      <vt:lpstr>Imagination within the texts</vt:lpstr>
      <vt:lpstr>Imagination within the texts</vt:lpstr>
      <vt:lpstr>Challenge/Reflect the Romantic Period</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 and the Imagination</dc:title>
  <dc:creator>Lydia</dc:creator>
  <cp:lastModifiedBy>lydia.palos</cp:lastModifiedBy>
  <cp:revision>99</cp:revision>
  <dcterms:created xsi:type="dcterms:W3CDTF">2011-02-15T06:00:51Z</dcterms:created>
  <dcterms:modified xsi:type="dcterms:W3CDTF">2011-02-16T01:48:34Z</dcterms:modified>
</cp:coreProperties>
</file>